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embeddedFontLst>
    <p:embeddedFont>
      <p:font typeface="Roboto"/>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 roundtripDataSignature="AMtx7mjRQpi0n38jFidC/nCw9mE4ZS1L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Roboto-regular.fntdata"/><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Roboto-italic.fntdata"/><Relationship Id="rId14" Type="http://schemas.openxmlformats.org/officeDocument/2006/relationships/font" Target="fonts/Roboto-bold.fntdata"/><Relationship Id="rId17" Type="http://customschemas.google.com/relationships/presentationmetadata" Target="metadata"/><Relationship Id="rId16"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chemeClr val="dk1"/>
              </a:buClr>
              <a:buSzPts val="1100"/>
              <a:buFont typeface="Arial"/>
              <a:buNone/>
            </a:pPr>
            <a:r>
              <a:rPr lang="de-DE" sz="1200">
                <a:solidFill>
                  <a:srgbClr val="374151"/>
                </a:solidFill>
                <a:latin typeface="Roboto"/>
                <a:ea typeface="Roboto"/>
                <a:cs typeface="Roboto"/>
                <a:sym typeface="Roboto"/>
              </a:rPr>
              <a:t>Laat de kinderen de Bee-Bot mat zien en stel de vraag: "Wat zie je allemaal op de Bee-Bot mat?" Geef alle kinderen even kort de tijd om na te denken.</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SzPts val="1100"/>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chemeClr val="dk1"/>
              </a:buClr>
              <a:buSzPts val="1100"/>
              <a:buFont typeface="Arial"/>
              <a:buNone/>
            </a:pPr>
            <a:r>
              <a:rPr lang="de-DE" sz="1200">
                <a:solidFill>
                  <a:srgbClr val="374151"/>
                </a:solidFill>
                <a:latin typeface="Roboto"/>
                <a:ea typeface="Roboto"/>
                <a:cs typeface="Roboto"/>
                <a:sym typeface="Roboto"/>
              </a:rPr>
              <a:t>Toon vervolgens de woordenschatkaartjes, maar noem de woorden zelf nog niet. Laat de kinderen gebruikmaken van de "Mix en Ruil"-methode. Elk kind krijgt een kaartje en steekt zijn of haar hand op. De kinderen lopen door de klas en geven elkaar een high-five. Tijdens deze uitwisseling vertellen ze aan elkaar wat ze zien op hun kaartje. Misschien weten ze al zelf wat het woord betekent.</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0"/>
              </a:spcAft>
              <a:buClr>
                <a:schemeClr val="dk1"/>
              </a:buClr>
              <a:buSzPts val="1100"/>
              <a:buFont typeface="Arial"/>
              <a:buNone/>
            </a:pPr>
            <a:r>
              <a:rPr lang="de-DE" sz="1200">
                <a:solidFill>
                  <a:srgbClr val="374151"/>
                </a:solidFill>
                <a:latin typeface="Roboto"/>
                <a:ea typeface="Roboto"/>
                <a:cs typeface="Roboto"/>
                <a:sym typeface="Roboto"/>
              </a:rPr>
              <a:t>Wanneer de kinderen terugkeren naar de kring, kunnen ze op de PowerPoint-afbeelding wijzen die overeenkomt met hun kaartje. Misschien kunnen ze zelfs al benoemen wat ze zien op het kaartje.</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09" name="Google Shape;10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1500"/>
              </a:spcBef>
              <a:spcAft>
                <a:spcPts val="0"/>
              </a:spcAft>
              <a:buClr>
                <a:schemeClr val="dk1"/>
              </a:buClr>
              <a:buSzPts val="1100"/>
              <a:buFont typeface="Arial"/>
              <a:buNone/>
            </a:pPr>
            <a:r>
              <a:rPr lang="de-DE">
                <a:solidFill>
                  <a:srgbClr val="374151"/>
                </a:solidFill>
                <a:latin typeface="Calibri"/>
                <a:ea typeface="Calibri"/>
                <a:cs typeface="Calibri"/>
                <a:sym typeface="Calibri"/>
              </a:rPr>
              <a:t>Laat de kinderen kennismaken met de Bluebot. Vraag aan de kinderen hoe dit apparaat wordt genoemd. Zijn er al kinderen die hiermee hebben gewerkt?</a:t>
            </a:r>
            <a:endParaRPr>
              <a:solidFill>
                <a:srgbClr val="374151"/>
              </a:solidFill>
              <a:latin typeface="Calibri"/>
              <a:ea typeface="Calibri"/>
              <a:cs typeface="Calibri"/>
              <a:sym typeface="Calibri"/>
            </a:endParaRPr>
          </a:p>
          <a:p>
            <a:pPr indent="0" lvl="0" marL="0" rtl="0" algn="l">
              <a:lnSpc>
                <a:spcPct val="107916"/>
              </a:lnSpc>
              <a:spcBef>
                <a:spcPts val="1500"/>
              </a:spcBef>
              <a:spcAft>
                <a:spcPts val="0"/>
              </a:spcAft>
              <a:buClr>
                <a:schemeClr val="dk1"/>
              </a:buClr>
              <a:buSzPts val="1100"/>
              <a:buFont typeface="Arial"/>
              <a:buNone/>
            </a:pPr>
            <a:r>
              <a:rPr lang="de-DE">
                <a:solidFill>
                  <a:srgbClr val="374151"/>
                </a:solidFill>
                <a:latin typeface="Calibri"/>
                <a:ea typeface="Calibri"/>
                <a:cs typeface="Calibri"/>
                <a:sym typeface="Calibri"/>
              </a:rPr>
              <a:t>Als er nog geen of slechts een paar kinderen ervaring hebben met de Bluebot, geef dan eerst een korte uitleg over dit apparaat. Toon de bovenkant van de Bluebot en vertel over de knoppen op zijn rug.</a:t>
            </a:r>
            <a:endParaRPr>
              <a:solidFill>
                <a:srgbClr val="37415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116" name="Google Shape;11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de-DE">
                <a:solidFill>
                  <a:srgbClr val="374151"/>
                </a:solidFill>
                <a:latin typeface="Calibri"/>
                <a:ea typeface="Calibri"/>
                <a:cs typeface="Calibri"/>
                <a:sym typeface="Calibri"/>
              </a:rPr>
              <a:t>Laten we de Bluebot eerst één keer over de Beebotmat laten lopen. Vervolgens programmeren we nog een route in, maar wissen we de vorige route niet. Zijn er kinderen die opmerken dat de Bluebot de vorige stappen herhaalt?</a:t>
            </a:r>
            <a:endParaRPr>
              <a:solidFill>
                <a:srgbClr val="374151"/>
              </a:solidFill>
              <a:latin typeface="Calibri"/>
              <a:ea typeface="Calibri"/>
              <a:cs typeface="Calibri"/>
              <a:sym typeface="Calibri"/>
            </a:endParaRPr>
          </a:p>
          <a:p>
            <a:pPr indent="0" lvl="0" marL="0" rtl="0" algn="l">
              <a:lnSpc>
                <a:spcPct val="107916"/>
              </a:lnSpc>
              <a:spcBef>
                <a:spcPts val="800"/>
              </a:spcBef>
              <a:spcAft>
                <a:spcPts val="800"/>
              </a:spcAft>
              <a:buClr>
                <a:schemeClr val="dk1"/>
              </a:buClr>
              <a:buSzPts val="1100"/>
              <a:buFont typeface="Arial"/>
              <a:buNone/>
            </a:pPr>
            <a:r>
              <a:t/>
            </a:r>
            <a:endParaRPr>
              <a:solidFill>
                <a:srgbClr val="374151"/>
              </a:solidFill>
              <a:latin typeface="Calibri"/>
              <a:ea typeface="Calibri"/>
              <a:cs typeface="Calibri"/>
              <a:sym typeface="Calibri"/>
            </a:endParaRPr>
          </a:p>
        </p:txBody>
      </p:sp>
      <p:sp>
        <p:nvSpPr>
          <p:cNvPr id="124" name="Google Shape;12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43ef1903cf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de-DE">
                <a:solidFill>
                  <a:srgbClr val="374151"/>
                </a:solidFill>
                <a:latin typeface="Calibri"/>
                <a:ea typeface="Calibri"/>
                <a:cs typeface="Calibri"/>
                <a:sym typeface="Calibri"/>
              </a:rPr>
              <a:t>Daarna laten we de kinderen de opdrachtenkaartjes zien en laten we de Bluebot een route volgen. Om de route te laten uitvoeren, is het handig om eerst de pijlkaartjes te gebruiken. Op die manier kunnen we samen met de kinderen de route plannen. Zodra de route gereed is, programmeren we deze in de Bluebot. Laten we de kinderen vervolgens nog een keer een opdracht laten plannen samen met ons.</a:t>
            </a:r>
            <a:endParaRPr sz="1000">
              <a:solidFill>
                <a:schemeClr val="dk1"/>
              </a:solidFill>
              <a:latin typeface="Calibri"/>
              <a:ea typeface="Calibri"/>
              <a:cs typeface="Calibri"/>
              <a:sym typeface="Calibri"/>
            </a:endParaRPr>
          </a:p>
          <a:p>
            <a:pPr indent="0" lvl="0" marL="0" rtl="0" algn="l">
              <a:lnSpc>
                <a:spcPct val="100000"/>
              </a:lnSpc>
              <a:spcBef>
                <a:spcPts val="800"/>
              </a:spcBef>
              <a:spcAft>
                <a:spcPts val="0"/>
              </a:spcAft>
              <a:buSzPts val="1100"/>
              <a:buNone/>
            </a:pPr>
            <a:r>
              <a:t/>
            </a:r>
            <a:endParaRPr/>
          </a:p>
        </p:txBody>
      </p:sp>
      <p:sp>
        <p:nvSpPr>
          <p:cNvPr id="131" name="Google Shape;131;g243ef1903cf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7e46b0f948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de-DE">
                <a:solidFill>
                  <a:schemeClr val="dk1"/>
                </a:solidFill>
                <a:latin typeface="Calibri"/>
                <a:ea typeface="Calibri"/>
                <a:cs typeface="Calibri"/>
                <a:sym typeface="Calibri"/>
              </a:rPr>
              <a:t>Ter afsluiting proberen we een routekaartje met 3 sterren. Programmeer de bluebot in voor een lange route. Vraag aan de kinderen of er ook een korte route mogelijk is.</a:t>
            </a:r>
            <a:endParaRPr/>
          </a:p>
        </p:txBody>
      </p:sp>
      <p:sp>
        <p:nvSpPr>
          <p:cNvPr id="139" name="Google Shape;139;g27e46b0f948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11" name="Shape 11"/>
        <p:cNvGrpSpPr/>
        <p:nvPr/>
      </p:nvGrpSpPr>
      <p:grpSpPr>
        <a:xfrm>
          <a:off x="0" y="0"/>
          <a:ext cx="0" cy="0"/>
          <a:chOff x="0" y="0"/>
          <a:chExt cx="0" cy="0"/>
        </a:xfrm>
      </p:grpSpPr>
      <p:sp>
        <p:nvSpPr>
          <p:cNvPr id="12" name="Google Shape;12;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68" name="Shape 68"/>
        <p:cNvGrpSpPr/>
        <p:nvPr/>
      </p:nvGrpSpPr>
      <p:grpSpPr>
        <a:xfrm>
          <a:off x="0" y="0"/>
          <a:ext cx="0" cy="0"/>
          <a:chOff x="0" y="0"/>
          <a:chExt cx="0" cy="0"/>
        </a:xfrm>
      </p:grpSpPr>
      <p:sp>
        <p:nvSpPr>
          <p:cNvPr id="69" name="Google Shape;6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74" name="Shape 74"/>
        <p:cNvGrpSpPr/>
        <p:nvPr/>
      </p:nvGrpSpPr>
      <p:grpSpPr>
        <a:xfrm>
          <a:off x="0" y="0"/>
          <a:ext cx="0" cy="0"/>
          <a:chOff x="0" y="0"/>
          <a:chExt cx="0" cy="0"/>
        </a:xfrm>
      </p:grpSpPr>
      <p:sp>
        <p:nvSpPr>
          <p:cNvPr id="75" name="Google Shape;75;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7" name="Shape 17"/>
        <p:cNvGrpSpPr/>
        <p:nvPr/>
      </p:nvGrpSpPr>
      <p:grpSpPr>
        <a:xfrm>
          <a:off x="0" y="0"/>
          <a:ext cx="0" cy="0"/>
          <a:chOff x="0" y="0"/>
          <a:chExt cx="0" cy="0"/>
        </a:xfrm>
      </p:grpSpPr>
      <p:sp>
        <p:nvSpPr>
          <p:cNvPr id="18" name="Google Shape;1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23" name="Shape 23"/>
        <p:cNvGrpSpPr/>
        <p:nvPr/>
      </p:nvGrpSpPr>
      <p:grpSpPr>
        <a:xfrm>
          <a:off x="0" y="0"/>
          <a:ext cx="0" cy="0"/>
          <a:chOff x="0" y="0"/>
          <a:chExt cx="0" cy="0"/>
        </a:xfrm>
      </p:grpSpPr>
      <p:sp>
        <p:nvSpPr>
          <p:cNvPr id="24" name="Google Shape;24;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29" name="Shape 29"/>
        <p:cNvGrpSpPr/>
        <p:nvPr/>
      </p:nvGrpSpPr>
      <p:grpSpPr>
        <a:xfrm>
          <a:off x="0" y="0"/>
          <a:ext cx="0" cy="0"/>
          <a:chOff x="0" y="0"/>
          <a:chExt cx="0" cy="0"/>
        </a:xfrm>
      </p:grpSpPr>
      <p:sp>
        <p:nvSpPr>
          <p:cNvPr id="30" name="Google Shape;3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36" name="Shape 36"/>
        <p:cNvGrpSpPr/>
        <p:nvPr/>
      </p:nvGrpSpPr>
      <p:grpSpPr>
        <a:xfrm>
          <a:off x="0" y="0"/>
          <a:ext cx="0" cy="0"/>
          <a:chOff x="0" y="0"/>
          <a:chExt cx="0" cy="0"/>
        </a:xfrm>
      </p:grpSpPr>
      <p:sp>
        <p:nvSpPr>
          <p:cNvPr id="37" name="Google Shape;37;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45" name="Shape 45"/>
        <p:cNvGrpSpPr/>
        <p:nvPr/>
      </p:nvGrpSpPr>
      <p:grpSpPr>
        <a:xfrm>
          <a:off x="0" y="0"/>
          <a:ext cx="0" cy="0"/>
          <a:chOff x="0" y="0"/>
          <a:chExt cx="0" cy="0"/>
        </a:xfrm>
      </p:grpSpPr>
      <p:sp>
        <p:nvSpPr>
          <p:cNvPr id="46" name="Google Shape;4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50" name="Shape 50"/>
        <p:cNvGrpSpPr/>
        <p:nvPr/>
      </p:nvGrpSpPr>
      <p:grpSpPr>
        <a:xfrm>
          <a:off x="0" y="0"/>
          <a:ext cx="0" cy="0"/>
          <a:chOff x="0" y="0"/>
          <a:chExt cx="0" cy="0"/>
        </a:xfrm>
      </p:grpSpPr>
      <p:sp>
        <p:nvSpPr>
          <p:cNvPr id="51" name="Google Shape;5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54" name="Shape 54"/>
        <p:cNvGrpSpPr/>
        <p:nvPr/>
      </p:nvGrpSpPr>
      <p:grpSpPr>
        <a:xfrm>
          <a:off x="0" y="0"/>
          <a:ext cx="0" cy="0"/>
          <a:chOff x="0" y="0"/>
          <a:chExt cx="0" cy="0"/>
        </a:xfrm>
      </p:grpSpPr>
      <p:sp>
        <p:nvSpPr>
          <p:cNvPr id="55" name="Google Shape;55;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61" name="Shape 61"/>
        <p:cNvGrpSpPr/>
        <p:nvPr/>
      </p:nvGrpSpPr>
      <p:grpSpPr>
        <a:xfrm>
          <a:off x="0" y="0"/>
          <a:ext cx="0" cy="0"/>
          <a:chOff x="0" y="0"/>
          <a:chExt cx="0" cy="0"/>
        </a:xfrm>
      </p:grpSpPr>
      <p:sp>
        <p:nvSpPr>
          <p:cNvPr id="62" name="Google Shape;62;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6"/>
          <p:cNvSpPr/>
          <p:nvPr>
            <p:ph idx="2" type="pic"/>
          </p:nvPr>
        </p:nvSpPr>
        <p:spPr>
          <a:xfrm>
            <a:off x="5183188" y="987425"/>
            <a:ext cx="6172200" cy="4873625"/>
          </a:xfrm>
          <a:prstGeom prst="rect">
            <a:avLst/>
          </a:prstGeom>
          <a:noFill/>
          <a:ln>
            <a:noFill/>
          </a:ln>
        </p:spPr>
      </p:sp>
      <p:sp>
        <p:nvSpPr>
          <p:cNvPr id="64" name="Google Shape;64;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4.jp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fbeelding met Kinderkunst, kunst, Schilderverf, Moderne kunst&#10;&#10;Automatisch gegenereerde beschrijving" id="85" name="Google Shape;85;p1"/>
          <p:cNvPicPr preferRelativeResize="0"/>
          <p:nvPr/>
        </p:nvPicPr>
        <p:blipFill rotWithShape="1">
          <a:blip r:embed="rId3">
            <a:alphaModFix/>
          </a:blip>
          <a:srcRect b="5857" l="0" r="0" t="0"/>
          <a:stretch/>
        </p:blipFill>
        <p:spPr>
          <a:xfrm>
            <a:off x="-3047" y="10"/>
            <a:ext cx="12191999" cy="6857990"/>
          </a:xfrm>
          <a:prstGeom prst="rect">
            <a:avLst/>
          </a:prstGeom>
          <a:noFill/>
          <a:ln>
            <a:noFill/>
          </a:ln>
        </p:spPr>
      </p:pic>
      <p:sp>
        <p:nvSpPr>
          <p:cNvPr id="86" name="Google Shape;86;p1"/>
          <p:cNvSpPr/>
          <p:nvPr/>
        </p:nvSpPr>
        <p:spPr>
          <a:xfrm>
            <a:off x="0" y="2207602"/>
            <a:ext cx="12191999" cy="3162146"/>
          </a:xfrm>
          <a:prstGeom prst="rect">
            <a:avLst/>
          </a:prstGeom>
          <a:gradFill>
            <a:gsLst>
              <a:gs pos="0">
                <a:srgbClr val="000000">
                  <a:alpha val="0"/>
                </a:srgbClr>
              </a:gs>
              <a:gs pos="25000">
                <a:srgbClr val="000000">
                  <a:alpha val="14509"/>
                </a:srgbClr>
              </a:gs>
              <a:gs pos="50000">
                <a:srgbClr val="000000">
                  <a:alpha val="29411"/>
                </a:srgbClr>
              </a:gs>
              <a:gs pos="75000">
                <a:srgbClr val="000000">
                  <a:alpha val="14509"/>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txBox="1"/>
          <p:nvPr>
            <p:ph type="ctrTitle"/>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Calibri"/>
              <a:buNone/>
            </a:pPr>
            <a:r>
              <a:rPr lang="de-DE" sz="5200">
                <a:solidFill>
                  <a:srgbClr val="FFFFFF"/>
                </a:solidFill>
              </a:rPr>
              <a:t>bluebot zwembad</a:t>
            </a:r>
            <a:endParaRPr sz="5200">
              <a:solidFill>
                <a:srgbClr val="FFFFFF"/>
              </a:solidFill>
            </a:endParaRPr>
          </a:p>
        </p:txBody>
      </p:sp>
      <p:sp>
        <p:nvSpPr>
          <p:cNvPr id="88" name="Google Shape;88;p1"/>
          <p:cNvSpPr txBox="1"/>
          <p:nvPr>
            <p:ph idx="1" type="subTitle"/>
          </p:nvPr>
        </p:nvSpPr>
        <p:spPr>
          <a:xfrm>
            <a:off x="1100051" y="4072043"/>
            <a:ext cx="10058400" cy="1282707"/>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fbeelding met Kinderkunst, kunst, Schilderverf, Moderne kunst&#10;&#10;Automatisch gegenereerde beschrijving" id="94" name="Google Shape;94;p2"/>
          <p:cNvPicPr preferRelativeResize="0"/>
          <p:nvPr/>
        </p:nvPicPr>
        <p:blipFill rotWithShape="1">
          <a:blip r:embed="rId3">
            <a:alphaModFix/>
          </a:blip>
          <a:srcRect b="0" l="1445" r="23789" t="1006"/>
          <a:stretch/>
        </p:blipFill>
        <p:spPr>
          <a:xfrm>
            <a:off x="3523488" y="10"/>
            <a:ext cx="8668512" cy="6857990"/>
          </a:xfrm>
          <a:prstGeom prst="rect">
            <a:avLst/>
          </a:prstGeom>
          <a:noFill/>
          <a:ln>
            <a:noFill/>
          </a:ln>
        </p:spPr>
      </p:pic>
      <p:sp>
        <p:nvSpPr>
          <p:cNvPr id="95" name="Google Shape;95;p2"/>
          <p:cNvSpPr/>
          <p:nvPr/>
        </p:nvSpPr>
        <p:spPr>
          <a:xfrm>
            <a:off x="0" y="0"/>
            <a:ext cx="9756601"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2"/>
          <p:cNvSpPr txBox="1"/>
          <p:nvPr>
            <p:ph type="ctr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de-DE" sz="4800"/>
              <a:t>programma</a:t>
            </a:r>
            <a:endParaRPr sz="4800"/>
          </a:p>
        </p:txBody>
      </p:sp>
      <p:sp>
        <p:nvSpPr>
          <p:cNvPr id="97" name="Google Shape;97;p2"/>
          <p:cNvSpPr txBox="1"/>
          <p:nvPr>
            <p:ph idx="1" type="subTitle"/>
          </p:nvPr>
        </p:nvSpPr>
        <p:spPr>
          <a:xfrm>
            <a:off x="477980" y="4872922"/>
            <a:ext cx="4023359" cy="1208141"/>
          </a:xfrm>
          <a:prstGeom prst="rect">
            <a:avLst/>
          </a:prstGeom>
          <a:noFill/>
          <a:ln>
            <a:noFill/>
          </a:ln>
        </p:spPr>
        <p:txBody>
          <a:bodyPr anchorCtr="0" anchor="t" bIns="45700" lIns="91425" spcFirstLastPara="1" rIns="91425" wrap="square" tIns="45700">
            <a:normAutofit fontScale="70000" lnSpcReduction="20000"/>
          </a:bodyPr>
          <a:lstStyle/>
          <a:p>
            <a:pPr indent="-317500" lvl="0" marL="457200" rtl="0" algn="l">
              <a:lnSpc>
                <a:spcPct val="90000"/>
              </a:lnSpc>
              <a:spcBef>
                <a:spcPts val="0"/>
              </a:spcBef>
              <a:spcAft>
                <a:spcPts val="0"/>
              </a:spcAft>
              <a:buSzPct val="100000"/>
              <a:buChar char="-"/>
            </a:pPr>
            <a:r>
              <a:rPr lang="de-DE" sz="2000"/>
              <a:t>beebotmat bekijken</a:t>
            </a:r>
            <a:endParaRPr sz="2000"/>
          </a:p>
          <a:p>
            <a:pPr indent="-317500" lvl="0" marL="457200" rtl="0" algn="l">
              <a:lnSpc>
                <a:spcPct val="90000"/>
              </a:lnSpc>
              <a:spcBef>
                <a:spcPts val="0"/>
              </a:spcBef>
              <a:spcAft>
                <a:spcPts val="0"/>
              </a:spcAft>
              <a:buSzPct val="100000"/>
              <a:buChar char="-"/>
            </a:pPr>
            <a:r>
              <a:rPr lang="de-DE" sz="2000"/>
              <a:t>mix en ruil</a:t>
            </a:r>
            <a:endParaRPr sz="2000"/>
          </a:p>
          <a:p>
            <a:pPr indent="-317500" lvl="0" marL="457200" rtl="0" algn="l">
              <a:lnSpc>
                <a:spcPct val="90000"/>
              </a:lnSpc>
              <a:spcBef>
                <a:spcPts val="0"/>
              </a:spcBef>
              <a:spcAft>
                <a:spcPts val="0"/>
              </a:spcAft>
              <a:buSzPct val="100000"/>
              <a:buChar char="-"/>
            </a:pPr>
            <a:r>
              <a:rPr lang="de-DE" sz="2000"/>
              <a:t>bluebot bekijken</a:t>
            </a:r>
            <a:endParaRPr sz="2000"/>
          </a:p>
          <a:p>
            <a:pPr indent="-317500" lvl="0" marL="457200" rtl="0" algn="l">
              <a:lnSpc>
                <a:spcPct val="90000"/>
              </a:lnSpc>
              <a:spcBef>
                <a:spcPts val="0"/>
              </a:spcBef>
              <a:spcAft>
                <a:spcPts val="0"/>
              </a:spcAft>
              <a:buSzPct val="100000"/>
              <a:buChar char="-"/>
            </a:pPr>
            <a:r>
              <a:rPr lang="de-DE" sz="2000"/>
              <a:t>bluebot over de mat laten rijden</a:t>
            </a:r>
            <a:endParaRPr sz="2000"/>
          </a:p>
          <a:p>
            <a:pPr indent="-317500" lvl="0" marL="457200" rtl="0" algn="l">
              <a:lnSpc>
                <a:spcPct val="90000"/>
              </a:lnSpc>
              <a:spcBef>
                <a:spcPts val="0"/>
              </a:spcBef>
              <a:spcAft>
                <a:spcPts val="0"/>
              </a:spcAft>
              <a:buSzPct val="100000"/>
              <a:buChar char="-"/>
            </a:pPr>
            <a:r>
              <a:rPr lang="de-DE" sz="2000"/>
              <a:t>opdrachtenkaartjes</a:t>
            </a:r>
            <a:endParaRPr sz="2000"/>
          </a:p>
          <a:p>
            <a:pPr indent="-317500" lvl="0" marL="457200" rtl="0" algn="l">
              <a:lnSpc>
                <a:spcPct val="90000"/>
              </a:lnSpc>
              <a:spcBef>
                <a:spcPts val="0"/>
              </a:spcBef>
              <a:spcAft>
                <a:spcPts val="0"/>
              </a:spcAft>
              <a:buSzPct val="100000"/>
              <a:buChar char="-"/>
            </a:pPr>
            <a:r>
              <a:rPr lang="de-DE" sz="2000"/>
              <a:t>routekaartjes</a:t>
            </a:r>
            <a:endParaRPr sz="2000"/>
          </a:p>
          <a:p>
            <a:pPr indent="-317500" lvl="0" marL="457200" rtl="0" algn="l">
              <a:lnSpc>
                <a:spcPct val="90000"/>
              </a:lnSpc>
              <a:spcBef>
                <a:spcPts val="0"/>
              </a:spcBef>
              <a:spcAft>
                <a:spcPts val="0"/>
              </a:spcAft>
              <a:buSzPct val="100000"/>
              <a:buChar char="-"/>
            </a:pPr>
            <a:r>
              <a:rPr lang="de-DE" sz="2000"/>
              <a:t>afsluiting</a:t>
            </a:r>
            <a:endParaRPr sz="2000"/>
          </a:p>
        </p:txBody>
      </p:sp>
      <p:sp>
        <p:nvSpPr>
          <p:cNvPr id="98" name="Google Shape;98;p2"/>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 name="Google Shape;99;p2"/>
          <p:cNvSpPr/>
          <p:nvPr/>
        </p:nvSpPr>
        <p:spPr>
          <a:xfrm>
            <a:off x="481029" y="4546920"/>
            <a:ext cx="3977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pic>
        <p:nvPicPr>
          <p:cNvPr descr="Afbeelding met tekst, schermopname, Rechthoek&#10;&#10;Automatisch gegenereerde beschrijving" id="104" name="Google Shape;104;p3"/>
          <p:cNvPicPr preferRelativeResize="0"/>
          <p:nvPr>
            <p:ph idx="1" type="body"/>
          </p:nvPr>
        </p:nvPicPr>
        <p:blipFill rotWithShape="1">
          <a:blip r:embed="rId3">
            <a:alphaModFix/>
          </a:blip>
          <a:srcRect b="2824" l="0" r="0" t="3033"/>
          <a:stretch/>
        </p:blipFill>
        <p:spPr>
          <a:xfrm>
            <a:off x="20" y="1"/>
            <a:ext cx="12191979" cy="6858000"/>
          </a:xfrm>
          <a:prstGeom prst="rect">
            <a:avLst/>
          </a:prstGeom>
          <a:noFill/>
          <a:ln>
            <a:noFill/>
          </a:ln>
        </p:spPr>
      </p:pic>
      <p:sp>
        <p:nvSpPr>
          <p:cNvPr id="105" name="Google Shape;105;p3"/>
          <p:cNvSpPr txBox="1"/>
          <p:nvPr/>
        </p:nvSpPr>
        <p:spPr>
          <a:xfrm>
            <a:off x="3332225" y="748925"/>
            <a:ext cx="484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DE" sz="2000">
                <a:solidFill>
                  <a:schemeClr val="accent1"/>
                </a:solidFill>
                <a:latin typeface="Calibri"/>
                <a:ea typeface="Calibri"/>
                <a:cs typeface="Calibri"/>
                <a:sym typeface="Calibri"/>
              </a:rPr>
              <a:t>de beebotmat</a:t>
            </a:r>
            <a:endParaRPr b="1" sz="2000">
              <a:solidFill>
                <a:schemeClr val="accent1"/>
              </a:solidFill>
              <a:latin typeface="Calibri"/>
              <a:ea typeface="Calibri"/>
              <a:cs typeface="Calibri"/>
              <a:sym typeface="Calibri"/>
            </a:endParaRPr>
          </a:p>
        </p:txBody>
      </p:sp>
      <p:pic>
        <p:nvPicPr>
          <p:cNvPr id="106" name="Google Shape;106;p3"/>
          <p:cNvPicPr preferRelativeResize="0"/>
          <p:nvPr/>
        </p:nvPicPr>
        <p:blipFill>
          <a:blip r:embed="rId4">
            <a:alphaModFix/>
          </a:blip>
          <a:stretch>
            <a:fillRect/>
          </a:stretch>
        </p:blipFill>
        <p:spPr>
          <a:xfrm>
            <a:off x="2423800" y="1312700"/>
            <a:ext cx="7025900" cy="468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pic>
        <p:nvPicPr>
          <p:cNvPr descr="Afbeelding met tekst, schermopname, Rechthoek&#10;&#10;Automatisch gegenereerde beschrijving" id="111" name="Google Shape;111;p4"/>
          <p:cNvPicPr preferRelativeResize="0"/>
          <p:nvPr>
            <p:ph idx="1" type="body"/>
          </p:nvPr>
        </p:nvPicPr>
        <p:blipFill rotWithShape="1">
          <a:blip r:embed="rId3">
            <a:alphaModFix/>
          </a:blip>
          <a:srcRect b="2824" l="0" r="0" t="3033"/>
          <a:stretch/>
        </p:blipFill>
        <p:spPr>
          <a:xfrm>
            <a:off x="20" y="1"/>
            <a:ext cx="12192000" cy="6858000"/>
          </a:xfrm>
          <a:prstGeom prst="rect">
            <a:avLst/>
          </a:prstGeom>
          <a:noFill/>
          <a:ln>
            <a:noFill/>
          </a:ln>
        </p:spPr>
      </p:pic>
      <p:sp>
        <p:nvSpPr>
          <p:cNvPr id="112" name="Google Shape;112;p4"/>
          <p:cNvSpPr txBox="1"/>
          <p:nvPr/>
        </p:nvSpPr>
        <p:spPr>
          <a:xfrm>
            <a:off x="3332225" y="748925"/>
            <a:ext cx="484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DE" sz="2000">
                <a:solidFill>
                  <a:schemeClr val="accent1"/>
                </a:solidFill>
                <a:latin typeface="Calibri"/>
                <a:ea typeface="Calibri"/>
                <a:cs typeface="Calibri"/>
                <a:sym typeface="Calibri"/>
              </a:rPr>
              <a:t>mix en ruil</a:t>
            </a:r>
            <a:endParaRPr b="1" sz="2000">
              <a:solidFill>
                <a:schemeClr val="accent1"/>
              </a:solidFill>
              <a:latin typeface="Calibri"/>
              <a:ea typeface="Calibri"/>
              <a:cs typeface="Calibri"/>
              <a:sym typeface="Calibri"/>
            </a:endParaRPr>
          </a:p>
        </p:txBody>
      </p:sp>
      <p:pic>
        <p:nvPicPr>
          <p:cNvPr id="113" name="Google Shape;113;p4"/>
          <p:cNvPicPr preferRelativeResize="0"/>
          <p:nvPr/>
        </p:nvPicPr>
        <p:blipFill>
          <a:blip r:embed="rId4">
            <a:alphaModFix/>
          </a:blip>
          <a:stretch>
            <a:fillRect/>
          </a:stretch>
        </p:blipFill>
        <p:spPr>
          <a:xfrm>
            <a:off x="6195675" y="2826945"/>
            <a:ext cx="3551900" cy="2322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pic>
        <p:nvPicPr>
          <p:cNvPr descr="Afbeelding met tekst, schermopname, Rechthoek&#10;&#10;Automatisch gegenereerde beschrijving" id="118" name="Google Shape;118;p5"/>
          <p:cNvPicPr preferRelativeResize="0"/>
          <p:nvPr>
            <p:ph idx="1" type="body"/>
          </p:nvPr>
        </p:nvPicPr>
        <p:blipFill rotWithShape="1">
          <a:blip r:embed="rId3">
            <a:alphaModFix/>
          </a:blip>
          <a:srcRect b="2983" l="0" r="-2" t="2924"/>
          <a:stretch/>
        </p:blipFill>
        <p:spPr>
          <a:xfrm>
            <a:off x="-6588" y="10"/>
            <a:ext cx="12198588" cy="6857990"/>
          </a:xfrm>
          <a:prstGeom prst="rect">
            <a:avLst/>
          </a:prstGeom>
          <a:noFill/>
          <a:ln>
            <a:noFill/>
          </a:ln>
        </p:spPr>
      </p:pic>
      <p:sp>
        <p:nvSpPr>
          <p:cNvPr id="119" name="Google Shape;119;p5"/>
          <p:cNvSpPr txBox="1"/>
          <p:nvPr/>
        </p:nvSpPr>
        <p:spPr>
          <a:xfrm>
            <a:off x="3332225" y="748925"/>
            <a:ext cx="484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DE" sz="2000">
                <a:solidFill>
                  <a:schemeClr val="accent1"/>
                </a:solidFill>
                <a:latin typeface="Calibri"/>
                <a:ea typeface="Calibri"/>
                <a:cs typeface="Calibri"/>
                <a:sym typeface="Calibri"/>
              </a:rPr>
              <a:t>bluebot</a:t>
            </a:r>
            <a:endParaRPr b="1" sz="2000">
              <a:solidFill>
                <a:schemeClr val="accent1"/>
              </a:solidFill>
              <a:latin typeface="Calibri"/>
              <a:ea typeface="Calibri"/>
              <a:cs typeface="Calibri"/>
              <a:sym typeface="Calibri"/>
            </a:endParaRPr>
          </a:p>
        </p:txBody>
      </p:sp>
      <p:pic>
        <p:nvPicPr>
          <p:cNvPr id="120" name="Google Shape;120;p5"/>
          <p:cNvPicPr preferRelativeResize="0"/>
          <p:nvPr/>
        </p:nvPicPr>
        <p:blipFill>
          <a:blip r:embed="rId4">
            <a:alphaModFix/>
          </a:blip>
          <a:stretch>
            <a:fillRect/>
          </a:stretch>
        </p:blipFill>
        <p:spPr>
          <a:xfrm>
            <a:off x="694525" y="1731725"/>
            <a:ext cx="4747848" cy="4747848"/>
          </a:xfrm>
          <a:prstGeom prst="rect">
            <a:avLst/>
          </a:prstGeom>
          <a:noFill/>
          <a:ln>
            <a:noFill/>
          </a:ln>
        </p:spPr>
      </p:pic>
      <p:pic>
        <p:nvPicPr>
          <p:cNvPr id="121" name="Google Shape;121;p5"/>
          <p:cNvPicPr preferRelativeResize="0"/>
          <p:nvPr/>
        </p:nvPicPr>
        <p:blipFill>
          <a:blip r:embed="rId5">
            <a:alphaModFix/>
          </a:blip>
          <a:stretch>
            <a:fillRect/>
          </a:stretch>
        </p:blipFill>
        <p:spPr>
          <a:xfrm>
            <a:off x="6038725" y="1169775"/>
            <a:ext cx="4747848" cy="47478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pic>
        <p:nvPicPr>
          <p:cNvPr descr="Afbeelding met tekst, schermopname, Rechthoek&#10;&#10;Automatisch gegenereerde beschrijving" id="126" name="Google Shape;126;p6"/>
          <p:cNvPicPr preferRelativeResize="0"/>
          <p:nvPr>
            <p:ph idx="1" type="body"/>
          </p:nvPr>
        </p:nvPicPr>
        <p:blipFill rotWithShape="1">
          <a:blip r:embed="rId3">
            <a:alphaModFix/>
          </a:blip>
          <a:srcRect b="2983" l="0" r="-2" t="2924"/>
          <a:stretch/>
        </p:blipFill>
        <p:spPr>
          <a:xfrm>
            <a:off x="-6588" y="10"/>
            <a:ext cx="12198588" cy="6857990"/>
          </a:xfrm>
          <a:prstGeom prst="rect">
            <a:avLst/>
          </a:prstGeom>
          <a:noFill/>
          <a:ln>
            <a:noFill/>
          </a:ln>
        </p:spPr>
      </p:pic>
      <p:pic>
        <p:nvPicPr>
          <p:cNvPr id="127" name="Google Shape;127;p6"/>
          <p:cNvPicPr preferRelativeResize="0"/>
          <p:nvPr/>
        </p:nvPicPr>
        <p:blipFill>
          <a:blip r:embed="rId4">
            <a:alphaModFix/>
          </a:blip>
          <a:stretch>
            <a:fillRect/>
          </a:stretch>
        </p:blipFill>
        <p:spPr>
          <a:xfrm>
            <a:off x="2576423" y="791300"/>
            <a:ext cx="7416003" cy="4942802"/>
          </a:xfrm>
          <a:prstGeom prst="rect">
            <a:avLst/>
          </a:prstGeom>
          <a:noFill/>
          <a:ln>
            <a:noFill/>
          </a:ln>
        </p:spPr>
      </p:pic>
      <p:pic>
        <p:nvPicPr>
          <p:cNvPr id="128" name="Google Shape;128;p6"/>
          <p:cNvPicPr preferRelativeResize="0"/>
          <p:nvPr/>
        </p:nvPicPr>
        <p:blipFill>
          <a:blip r:embed="rId5">
            <a:alphaModFix/>
          </a:blip>
          <a:stretch>
            <a:fillRect/>
          </a:stretch>
        </p:blipFill>
        <p:spPr>
          <a:xfrm>
            <a:off x="5106825" y="3147150"/>
            <a:ext cx="1200699" cy="16009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pic>
        <p:nvPicPr>
          <p:cNvPr descr="Afbeelding met tekst, schermopname, Rechthoek&#10;&#10;Automatisch gegenereerde beschrijving" id="133" name="Google Shape;133;g243ef1903cf_0_13"/>
          <p:cNvPicPr preferRelativeResize="0"/>
          <p:nvPr>
            <p:ph idx="1" type="body"/>
          </p:nvPr>
        </p:nvPicPr>
        <p:blipFill rotWithShape="1">
          <a:blip r:embed="rId3">
            <a:alphaModFix/>
          </a:blip>
          <a:srcRect b="2982" l="0" r="0" t="2926"/>
          <a:stretch/>
        </p:blipFill>
        <p:spPr>
          <a:xfrm>
            <a:off x="-6588" y="10"/>
            <a:ext cx="12198600" cy="6858000"/>
          </a:xfrm>
          <a:prstGeom prst="rect">
            <a:avLst/>
          </a:prstGeom>
          <a:noFill/>
          <a:ln>
            <a:noFill/>
          </a:ln>
        </p:spPr>
      </p:pic>
      <p:sp>
        <p:nvSpPr>
          <p:cNvPr id="134" name="Google Shape;134;g243ef1903cf_0_13"/>
          <p:cNvSpPr txBox="1"/>
          <p:nvPr/>
        </p:nvSpPr>
        <p:spPr>
          <a:xfrm>
            <a:off x="3332225" y="748925"/>
            <a:ext cx="484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DE" sz="2000">
                <a:solidFill>
                  <a:schemeClr val="accent1"/>
                </a:solidFill>
                <a:latin typeface="Calibri"/>
                <a:ea typeface="Calibri"/>
                <a:cs typeface="Calibri"/>
                <a:sym typeface="Calibri"/>
              </a:rPr>
              <a:t>opdrachtenkaartjes</a:t>
            </a:r>
            <a:endParaRPr b="1" sz="2000">
              <a:solidFill>
                <a:schemeClr val="accent1"/>
              </a:solidFill>
              <a:latin typeface="Calibri"/>
              <a:ea typeface="Calibri"/>
              <a:cs typeface="Calibri"/>
              <a:sym typeface="Calibri"/>
            </a:endParaRPr>
          </a:p>
        </p:txBody>
      </p:sp>
      <p:pic>
        <p:nvPicPr>
          <p:cNvPr id="135" name="Google Shape;135;g243ef1903cf_0_13"/>
          <p:cNvPicPr preferRelativeResize="0"/>
          <p:nvPr/>
        </p:nvPicPr>
        <p:blipFill rotWithShape="1">
          <a:blip r:embed="rId4">
            <a:alphaModFix/>
          </a:blip>
          <a:srcRect b="12316" l="18111" r="14882" t="12631"/>
          <a:stretch/>
        </p:blipFill>
        <p:spPr>
          <a:xfrm rot="-5400000">
            <a:off x="1257988" y="2183588"/>
            <a:ext cx="3315400" cy="2785275"/>
          </a:xfrm>
          <a:prstGeom prst="rect">
            <a:avLst/>
          </a:prstGeom>
          <a:noFill/>
          <a:ln>
            <a:noFill/>
          </a:ln>
        </p:spPr>
      </p:pic>
      <p:pic>
        <p:nvPicPr>
          <p:cNvPr id="136" name="Google Shape;136;g243ef1903cf_0_13"/>
          <p:cNvPicPr preferRelativeResize="0"/>
          <p:nvPr/>
        </p:nvPicPr>
        <p:blipFill>
          <a:blip r:embed="rId5">
            <a:alphaModFix/>
          </a:blip>
          <a:stretch>
            <a:fillRect/>
          </a:stretch>
        </p:blipFill>
        <p:spPr>
          <a:xfrm>
            <a:off x="5625500" y="1918525"/>
            <a:ext cx="4689178" cy="3315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g27e46b0f948_0_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fbeelding met Kinderkunst, kunst, Schilderverf, Moderne kunst&#10;&#10;Automatisch gegenereerde beschrijving" id="142" name="Google Shape;142;g27e46b0f948_0_3"/>
          <p:cNvPicPr preferRelativeResize="0"/>
          <p:nvPr/>
        </p:nvPicPr>
        <p:blipFill rotWithShape="1">
          <a:blip r:embed="rId3">
            <a:alphaModFix/>
          </a:blip>
          <a:srcRect b="0" l="1442" r="23790" t="1009"/>
          <a:stretch/>
        </p:blipFill>
        <p:spPr>
          <a:xfrm>
            <a:off x="3523488" y="10"/>
            <a:ext cx="8668512" cy="6857991"/>
          </a:xfrm>
          <a:prstGeom prst="rect">
            <a:avLst/>
          </a:prstGeom>
          <a:noFill/>
          <a:ln>
            <a:noFill/>
          </a:ln>
        </p:spPr>
      </p:pic>
      <p:sp>
        <p:nvSpPr>
          <p:cNvPr id="143" name="Google Shape;143;g27e46b0f948_0_3"/>
          <p:cNvSpPr/>
          <p:nvPr/>
        </p:nvSpPr>
        <p:spPr>
          <a:xfrm>
            <a:off x="0" y="0"/>
            <a:ext cx="97566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g27e46b0f948_0_3"/>
          <p:cNvSpPr txBox="1"/>
          <p:nvPr>
            <p:ph type="ctrTitle"/>
          </p:nvPr>
        </p:nvSpPr>
        <p:spPr>
          <a:xfrm>
            <a:off x="477981" y="1122363"/>
            <a:ext cx="4023300" cy="320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de-DE" sz="4800"/>
              <a:t>afsluiting</a:t>
            </a:r>
            <a:endParaRPr sz="4800"/>
          </a:p>
        </p:txBody>
      </p:sp>
      <p:sp>
        <p:nvSpPr>
          <p:cNvPr id="145" name="Google Shape;145;g27e46b0f948_0_3"/>
          <p:cNvSpPr txBox="1"/>
          <p:nvPr>
            <p:ph idx="1" type="subTitle"/>
          </p:nvPr>
        </p:nvSpPr>
        <p:spPr>
          <a:xfrm>
            <a:off x="477980" y="4872922"/>
            <a:ext cx="4023300" cy="1208100"/>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0"/>
              </a:spcBef>
              <a:spcAft>
                <a:spcPts val="0"/>
              </a:spcAft>
              <a:buSzPts val="2000"/>
              <a:buChar char="-"/>
            </a:pPr>
            <a:r>
              <a:rPr lang="de-DE" sz="2000"/>
              <a:t>bluebot rijden</a:t>
            </a:r>
            <a:endParaRPr sz="2000"/>
          </a:p>
          <a:p>
            <a:pPr indent="0" lvl="0" marL="0" rtl="0" algn="l">
              <a:lnSpc>
                <a:spcPct val="90000"/>
              </a:lnSpc>
              <a:spcBef>
                <a:spcPts val="0"/>
              </a:spcBef>
              <a:spcAft>
                <a:spcPts val="0"/>
              </a:spcAft>
              <a:buNone/>
            </a:pPr>
            <a:r>
              <a:t/>
            </a:r>
            <a:endParaRPr sz="2000"/>
          </a:p>
        </p:txBody>
      </p:sp>
      <p:sp>
        <p:nvSpPr>
          <p:cNvPr id="146" name="Google Shape;146;g27e46b0f948_0_3"/>
          <p:cNvSpPr/>
          <p:nvPr/>
        </p:nvSpPr>
        <p:spPr>
          <a:xfrm rot="5400000">
            <a:off x="759867" y="346833"/>
            <a:ext cx="146400" cy="704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 name="Google Shape;147;g27e46b0f948_0_3"/>
          <p:cNvSpPr/>
          <p:nvPr/>
        </p:nvSpPr>
        <p:spPr>
          <a:xfrm>
            <a:off x="481029" y="4546920"/>
            <a:ext cx="3977700" cy="18300"/>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2023-08-21T06:57:59Z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0x01010032A83AE6B835BF4D9E17AEF0A784296C</vt:lpwstr>
  </property>
  <property fmtid="{D5CDD505-2E9C-101B-9397-08002B2CF9AE}" pid="3" name="MediaServiceImageTags">
    <vt:lpwstr/>
  </property>
</Properties>
</file>